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3" r:id="rId2"/>
    <p:sldId id="307" r:id="rId3"/>
    <p:sldId id="269" r:id="rId4"/>
    <p:sldId id="271" r:id="rId5"/>
    <p:sldId id="272" r:id="rId6"/>
    <p:sldId id="308" r:id="rId7"/>
    <p:sldId id="280" r:id="rId8"/>
    <p:sldId id="302" r:id="rId9"/>
    <p:sldId id="303" r:id="rId10"/>
    <p:sldId id="304" r:id="rId11"/>
    <p:sldId id="309" r:id="rId12"/>
    <p:sldId id="305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jungdahl Christin" initials="LC" lastIdx="18" clrIdx="0">
    <p:extLst/>
  </p:cmAuthor>
  <p:cmAuthor id="2" name="Microsoft Office-användare" initials="Office" lastIdx="4" clrIdx="1">
    <p:extLst/>
  </p:cmAuthor>
  <p:cmAuthor id="3" name="Microsoft Office-användare" initials="Office [2]" lastIdx="1" clrIdx="2">
    <p:extLst/>
  </p:cmAuthor>
  <p:cmAuthor id="4" name="Microsoft Office-användare" initials="Office [3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Mörkt format 1 - Dekorfärg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8"/>
    <p:restoredTop sz="94410"/>
  </p:normalViewPr>
  <p:slideViewPr>
    <p:cSldViewPr snapToGrid="0" snapToObjects="1">
      <p:cViewPr varScale="1">
        <p:scale>
          <a:sx n="63" d="100"/>
          <a:sy n="63" d="100"/>
        </p:scale>
        <p:origin x="7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99FC6-88B2-2E4D-9F0E-D64F83DD5DE3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AEDE1-5DB5-F04D-919F-4AF6F6AABC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1250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4061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3220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347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428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6348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5903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567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244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024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762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764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842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590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417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14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829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572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F39B7-7D8C-F945-B64C-DA2A0866F79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0018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se/url?sa=i&amp;rct=j&amp;q=&amp;esrc=s&amp;source=images&amp;cd=&amp;cad=rja&amp;uact=8&amp;ved=2ahUKEwj_1fnm4dHfAhVLNOwKHRaSDjgQjRx6BAgBEAU&amp;url=https://www.laget.se/SKEGRIEBKF0405/News/4746777&amp;psig=AOvVaw0yHpkvyAOGH1M2twxeiroC&amp;ust=154660993017345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se/imgres?imgurl=http://d6jf7ok6u1qis.cloudfront.net/imengine/image.php?uuid%3D3d479e2b-b847-5b6f-a60e-231bcea566f3%26type%3Dpreview%26source%3Dfalse%26width%3D768%26height%3D512%26function%3Dcropresize%26q%3D90%26z%3D100%26x%3D0.080%26y%3D0.000%26crop_w%3D0.840%26crop_h%3D1.000&amp;imgrefurl=http://www.trelleborgsallehanda.se/sport/gemenskapen-och-stora-barnkullar-lyfter-skegrie-bk/&amp;docid=AUrjKYJ16PmJ7M&amp;tbnid=fGOEAUpTYyXQFM:&amp;vet=10ahUKEwit-YWN4dHfAhUBFiwKHdBxDS0QMwhEKAkwCQ..i&amp;w=768&amp;h=512&amp;bih=690&amp;biw=1422&amp;q=skegrie%20bk&amp;ved=0ahUKEwit-YWN4dHfAhUBFiwKHdBxDS0QMwhEKAkwCQ&amp;iact=mrc&amp;uact=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hyperlink" Target="https://www.google.se/url?sa=i&amp;rct=j&amp;q=&amp;esrc=s&amp;source=images&amp;cd=&amp;ved=2ahUKEwiK4oLC4tHfAhWQ_qQKHQfTDyoQjRx6BAgBEAU&amp;url=http://www.trelleborgsallehanda.se/sport/gemenskapen-och-stora-barnkullar-lyfter-skegrie-bk/&amp;psig=AOvVaw0yHpkvyAOGH1M2twxeiroC&amp;ust=15466099301734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1" y="-71718"/>
            <a:ext cx="12192000" cy="700143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accent6">
                  <a:lumMod val="60000"/>
                  <a:lumOff val="4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308069"/>
            <a:ext cx="12192000" cy="2004825"/>
          </a:xfrm>
        </p:spPr>
        <p:txBody>
          <a:bodyPr>
            <a:normAutofit/>
          </a:bodyPr>
          <a:lstStyle/>
          <a:p>
            <a:pPr algn="ctr"/>
            <a:r>
              <a:rPr lang="sv-SE" sz="6600" b="1" dirty="0">
                <a:solidFill>
                  <a:schemeClr val="bg1"/>
                </a:solidFill>
              </a:rPr>
              <a:t>SPONSRING</a:t>
            </a:r>
            <a:endParaRPr lang="sv-SE" b="1" dirty="0">
              <a:solidFill>
                <a:schemeClr val="bg1"/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5988424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Uppdaterad januari 2019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F4E8BFA-8269-4082-9F7A-3627B5D4A3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7289" y="2668293"/>
            <a:ext cx="2437421" cy="187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7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ruta 11"/>
          <p:cNvSpPr txBox="1"/>
          <p:nvPr/>
        </p:nvSpPr>
        <p:spPr>
          <a:xfrm>
            <a:off x="640080" y="474992"/>
            <a:ext cx="8668036" cy="523220"/>
          </a:xfrm>
          <a:prstGeom prst="rect">
            <a:avLst/>
          </a:prstGeom>
          <a:solidFill>
            <a:srgbClr val="00B050"/>
          </a:solidFill>
          <a:effectLst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chemeClr val="bg1"/>
                </a:solidFill>
              </a:rPr>
              <a:t>Bronssponsor 5000 kr/år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4105C88-4D10-CB4B-B2AE-A09756C3A9E6}"/>
              </a:ext>
            </a:extLst>
          </p:cNvPr>
          <p:cNvSpPr txBox="1">
            <a:spLocks/>
          </p:cNvSpPr>
          <p:nvPr/>
        </p:nvSpPr>
        <p:spPr>
          <a:xfrm>
            <a:off x="1515035" y="1409607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8D06B232-4AF7-9D43-A8EC-6351C1D09775}"/>
              </a:ext>
            </a:extLst>
          </p:cNvPr>
          <p:cNvSpPr txBox="1">
            <a:spLocks/>
          </p:cNvSpPr>
          <p:nvPr/>
        </p:nvSpPr>
        <p:spPr>
          <a:xfrm>
            <a:off x="1515034" y="2049369"/>
            <a:ext cx="6541845" cy="39512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600" dirty="0"/>
              <a:t>Liten skylt på Idrottsplatsen</a:t>
            </a:r>
          </a:p>
          <a:p>
            <a:r>
              <a:rPr lang="sv-SE" sz="1600" dirty="0"/>
              <a:t>Exponering på hemsidan</a:t>
            </a:r>
          </a:p>
          <a:p>
            <a:r>
              <a:rPr lang="sv-SE" sz="1600" dirty="0"/>
              <a:t>1 årskort, inträde till samtliga hemma matcher, medlemskap i föreningen. </a:t>
            </a:r>
          </a:p>
          <a:p>
            <a:r>
              <a:rPr lang="sv-SE" sz="1600" dirty="0"/>
              <a:t>Kaffe och kaka på hemmamatcher</a:t>
            </a:r>
          </a:p>
          <a:p>
            <a:r>
              <a:rPr lang="sv-SE" sz="1600" dirty="0"/>
              <a:t>Sponsorträffar/nätverk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4D4B18B8-CB0D-B343-995A-AB66A44513F9}"/>
              </a:ext>
            </a:extLst>
          </p:cNvPr>
          <p:cNvSpPr txBox="1">
            <a:spLocks/>
          </p:cNvSpPr>
          <p:nvPr/>
        </p:nvSpPr>
        <p:spPr>
          <a:xfrm>
            <a:off x="5702860" y="1409607"/>
            <a:ext cx="4041775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FDF3ABE2-814B-3142-BBD5-8D31A67F7CD6}"/>
              </a:ext>
            </a:extLst>
          </p:cNvPr>
          <p:cNvSpPr txBox="1">
            <a:spLocks/>
          </p:cNvSpPr>
          <p:nvPr/>
        </p:nvSpPr>
        <p:spPr>
          <a:xfrm>
            <a:off x="5702860" y="2049369"/>
            <a:ext cx="4041775" cy="39512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sz="1600" dirty="0"/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3777BE97-BAF7-8A4F-ADDC-AA774DA9F71E}"/>
              </a:ext>
            </a:extLst>
          </p:cNvPr>
          <p:cNvSpPr txBox="1"/>
          <p:nvPr/>
        </p:nvSpPr>
        <p:spPr>
          <a:xfrm>
            <a:off x="457200" y="567749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Kostnader för skyltar, tryck och annat reklammaterial tillkommer</a:t>
            </a:r>
          </a:p>
          <a:p>
            <a:pPr algn="ctr"/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544C018-7808-4DBD-AB3C-3314BB1B7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0166" y="5957109"/>
            <a:ext cx="95250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305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ruta 11"/>
          <p:cNvSpPr txBox="1"/>
          <p:nvPr/>
        </p:nvSpPr>
        <p:spPr>
          <a:xfrm>
            <a:off x="640080" y="474992"/>
            <a:ext cx="8668036" cy="523220"/>
          </a:xfrm>
          <a:prstGeom prst="rect">
            <a:avLst/>
          </a:prstGeom>
          <a:solidFill>
            <a:srgbClr val="00B050"/>
          </a:solidFill>
          <a:effectLst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chemeClr val="bg1"/>
                </a:solidFill>
              </a:rPr>
              <a:t>Lagsponsor 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4105C88-4D10-CB4B-B2AE-A09756C3A9E6}"/>
              </a:ext>
            </a:extLst>
          </p:cNvPr>
          <p:cNvSpPr txBox="1">
            <a:spLocks/>
          </p:cNvSpPr>
          <p:nvPr/>
        </p:nvSpPr>
        <p:spPr>
          <a:xfrm>
            <a:off x="1515035" y="1409607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8D06B232-4AF7-9D43-A8EC-6351C1D09775}"/>
              </a:ext>
            </a:extLst>
          </p:cNvPr>
          <p:cNvSpPr txBox="1">
            <a:spLocks/>
          </p:cNvSpPr>
          <p:nvPr/>
        </p:nvSpPr>
        <p:spPr>
          <a:xfrm>
            <a:off x="1515034" y="2049369"/>
            <a:ext cx="6541845" cy="39512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sz="1600" dirty="0"/>
          </a:p>
          <a:p>
            <a:r>
              <a:rPr lang="sv-SE" sz="1600" dirty="0"/>
              <a:t>Möjlighet till tryck på lagets matchställ samt </a:t>
            </a:r>
            <a:r>
              <a:rPr lang="sv-SE" sz="1600" dirty="0" err="1"/>
              <a:t>träningsställ</a:t>
            </a:r>
            <a:endParaRPr lang="sv-SE" sz="1600" dirty="0"/>
          </a:p>
          <a:p>
            <a:r>
              <a:rPr lang="sv-SE" sz="1600" dirty="0"/>
              <a:t>1 årskort, inträde till lagets hemma matcher, medlemskap i föreningen. </a:t>
            </a:r>
          </a:p>
          <a:p>
            <a:r>
              <a:rPr lang="sv-SE" sz="1600" dirty="0"/>
              <a:t>Kaffe och kaka på hemmamatcher</a:t>
            </a:r>
          </a:p>
          <a:p>
            <a:r>
              <a:rPr lang="sv-SE" sz="1600" dirty="0"/>
              <a:t>Summa och annat innehåll avtalas med </a:t>
            </a:r>
            <a:r>
              <a:rPr lang="sv-SE" sz="1600" dirty="0" err="1"/>
              <a:t>resp</a:t>
            </a:r>
            <a:r>
              <a:rPr lang="sv-SE" sz="1600" dirty="0"/>
              <a:t> lagledare</a:t>
            </a:r>
          </a:p>
          <a:p>
            <a:endParaRPr lang="sv-SE" sz="1600" dirty="0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4D4B18B8-CB0D-B343-995A-AB66A44513F9}"/>
              </a:ext>
            </a:extLst>
          </p:cNvPr>
          <p:cNvSpPr txBox="1">
            <a:spLocks/>
          </p:cNvSpPr>
          <p:nvPr/>
        </p:nvSpPr>
        <p:spPr>
          <a:xfrm>
            <a:off x="5702860" y="1409607"/>
            <a:ext cx="4041775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FDF3ABE2-814B-3142-BBD5-8D31A67F7CD6}"/>
              </a:ext>
            </a:extLst>
          </p:cNvPr>
          <p:cNvSpPr txBox="1">
            <a:spLocks/>
          </p:cNvSpPr>
          <p:nvPr/>
        </p:nvSpPr>
        <p:spPr>
          <a:xfrm>
            <a:off x="5702860" y="2049369"/>
            <a:ext cx="4041775" cy="39512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sz="1600" dirty="0"/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3777BE97-BAF7-8A4F-ADDC-AA774DA9F71E}"/>
              </a:ext>
            </a:extLst>
          </p:cNvPr>
          <p:cNvSpPr txBox="1"/>
          <p:nvPr/>
        </p:nvSpPr>
        <p:spPr>
          <a:xfrm>
            <a:off x="457200" y="567749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Kostnader för tryck och annat reklammaterial tillkommer</a:t>
            </a:r>
          </a:p>
          <a:p>
            <a:pPr algn="ctr"/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544C018-7808-4DBD-AB3C-3314BB1B7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0166" y="5957109"/>
            <a:ext cx="95250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957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ruta 11"/>
          <p:cNvSpPr txBox="1"/>
          <p:nvPr/>
        </p:nvSpPr>
        <p:spPr>
          <a:xfrm>
            <a:off x="457200" y="527056"/>
            <a:ext cx="8668036" cy="523220"/>
          </a:xfrm>
          <a:prstGeom prst="rect">
            <a:avLst/>
          </a:prstGeom>
          <a:solidFill>
            <a:srgbClr val="00B050"/>
          </a:solidFill>
          <a:effectLst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chemeClr val="bg1"/>
                </a:solidFill>
              </a:rPr>
              <a:t>Matchboll 800kr/boll</a:t>
            </a:r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3777BE97-BAF7-8A4F-ADDC-AA774DA9F71E}"/>
              </a:ext>
            </a:extLst>
          </p:cNvPr>
          <p:cNvSpPr txBox="1"/>
          <p:nvPr/>
        </p:nvSpPr>
        <p:spPr>
          <a:xfrm>
            <a:off x="1148861" y="567749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Kostnader för tryck och annat reklammaterial tillkommer</a:t>
            </a:r>
          </a:p>
          <a:p>
            <a:pPr algn="ctr"/>
            <a:endParaRPr lang="sv-SE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B03EB15D-59AB-C94C-9277-681D65335B5A}"/>
              </a:ext>
            </a:extLst>
          </p:cNvPr>
          <p:cNvSpPr txBox="1">
            <a:spLocks/>
          </p:cNvSpPr>
          <p:nvPr/>
        </p:nvSpPr>
        <p:spPr>
          <a:xfrm>
            <a:off x="851648" y="1726203"/>
            <a:ext cx="6946812" cy="157280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 dirty="0"/>
              <a:t>Exponering i matchprogram per boll</a:t>
            </a:r>
          </a:p>
          <a:p>
            <a:r>
              <a:rPr lang="sv-SE" sz="2400" dirty="0"/>
              <a:t>Exponering på info skylt inför match</a:t>
            </a:r>
          </a:p>
          <a:p>
            <a:r>
              <a:rPr lang="sv-SE" sz="2400" dirty="0"/>
              <a:t>Inträde, Kaffe och kaka på hemmamatchen</a:t>
            </a:r>
          </a:p>
          <a:p>
            <a:endParaRPr lang="sv-SE" sz="2400" dirty="0"/>
          </a:p>
          <a:p>
            <a:pPr marL="0" indent="0">
              <a:buNone/>
            </a:pPr>
            <a:endParaRPr lang="sv-SE" sz="24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E2F61DDE-33C2-48C0-B4C6-3140125B4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191" y="5842810"/>
            <a:ext cx="95250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33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275478"/>
            <a:ext cx="12192000" cy="132556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Välkommen till oss! </a:t>
            </a:r>
            <a:r>
              <a:rPr lang="sv-SE" b="1" dirty="0" err="1">
                <a:solidFill>
                  <a:schemeClr val="bg1"/>
                </a:solidFill>
              </a:rPr>
              <a:t>Skegrie</a:t>
            </a:r>
            <a:r>
              <a:rPr lang="sv-SE" b="1" dirty="0">
                <a:solidFill>
                  <a:schemeClr val="bg1"/>
                </a:solidFill>
              </a:rPr>
              <a:t> BK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3741" y="2064608"/>
            <a:ext cx="11618259" cy="4031391"/>
          </a:xfrm>
        </p:spPr>
        <p:txBody>
          <a:bodyPr>
            <a:noAutofit/>
          </a:bodyPr>
          <a:lstStyle/>
          <a:p>
            <a:pPr marL="285750" lvl="1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1800" dirty="0"/>
              <a:t>Klubben bildades 1962, då ett gäng tidigare BK Sanden spelare startade upp </a:t>
            </a:r>
            <a:r>
              <a:rPr lang="sv-SE" sz="1800" dirty="0" err="1"/>
              <a:t>Skegrie</a:t>
            </a:r>
            <a:r>
              <a:rPr lang="sv-SE" sz="1800" dirty="0"/>
              <a:t> BK, efter att de blivit av med sin plan i </a:t>
            </a:r>
            <a:r>
              <a:rPr lang="sv-SE" sz="1800" dirty="0" err="1"/>
              <a:t>Rängsand</a:t>
            </a:r>
            <a:r>
              <a:rPr lang="sv-SE" sz="1800" dirty="0"/>
              <a:t>. Kommunen tilldelade klubben en bit åkermark i Snarringe som ännu idag är klubbens hemarena, Snarringe IP. De främsta eldsjälarna som bildade klubben var Allan Olsson, Lennart Håkanson, Lennart Persson, Gunnar Åkerman, Uno Ahl och Olle Sandberg.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sz="1800" dirty="0"/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1800" dirty="0"/>
              <a:t>Idag har föreningen 9 lag i barn- och ungdomslag, med lag för både pojkar och flickor.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sz="1800" dirty="0"/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1800" dirty="0"/>
              <a:t>Föreningens herrseniorer spelar i division 5 och B-lag i div 3.  </a:t>
            </a:r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  <a:defRPr/>
            </a:pPr>
            <a:endParaRPr lang="sv-SE" sz="1800" dirty="0"/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1800" dirty="0"/>
              <a:t>Som sponsor till </a:t>
            </a:r>
            <a:r>
              <a:rPr lang="sv-SE" sz="1800" dirty="0" err="1"/>
              <a:t>Skegrie</a:t>
            </a:r>
            <a:r>
              <a:rPr lang="sv-SE" sz="1800" dirty="0"/>
              <a:t> BK är ni en mycket viktig del och tillsammans kan vi vara mycket stolta över den bredd och höjd som </a:t>
            </a:r>
            <a:r>
              <a:rPr lang="sv-SE" sz="1800" dirty="0" err="1"/>
              <a:t>Skegrie</a:t>
            </a:r>
            <a:r>
              <a:rPr lang="sv-SE" sz="1800" dirty="0"/>
              <a:t> BK lyckats bygga upp över tid.</a:t>
            </a:r>
            <a:endParaRPr lang="sv-SE" b="1" dirty="0">
              <a:solidFill>
                <a:srgbClr val="FF0000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BE5CF12-B8D3-440E-AF6F-D14678140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7169" y="5955698"/>
            <a:ext cx="957155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91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275478"/>
            <a:ext cx="12192000" cy="132556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Våra ledord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9305" y="2423196"/>
            <a:ext cx="11618259" cy="4031391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sz="4000" b="1" dirty="0"/>
              <a:t>JÄMLIKHET </a:t>
            </a:r>
            <a:r>
              <a:rPr lang="sv-SE" b="1" dirty="0"/>
              <a:t>			</a:t>
            </a:r>
            <a:r>
              <a:rPr lang="sv-SE" dirty="0"/>
              <a:t>Vi tror på allas lika värde och lika villkor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/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sz="4000" b="1" dirty="0"/>
              <a:t>GLÄDJE  </a:t>
            </a:r>
            <a:r>
              <a:rPr lang="sv-SE" b="1" dirty="0"/>
              <a:t>				</a:t>
            </a:r>
            <a:r>
              <a:rPr lang="sv-SE" dirty="0"/>
              <a:t>Vi vill att glädje ska prägla vår verksamhet och vi har en 					ambition om att alla ska trivas hos oss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dirty="0"/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sz="4000" b="1" dirty="0"/>
              <a:t>LÅNGSIKTIGHET</a:t>
            </a:r>
            <a:r>
              <a:rPr lang="sv-SE" b="1" dirty="0"/>
              <a:t>		</a:t>
            </a:r>
            <a:r>
              <a:rPr lang="sv-SE" dirty="0"/>
              <a:t>Vi vårdar vår historia samtidigt som vi drivs av 						utveckling och strävar efter en långsiktighet i </a:t>
            </a:r>
            <a:br>
              <a:rPr lang="sv-SE" dirty="0"/>
            </a:br>
            <a:r>
              <a:rPr lang="sv-SE" dirty="0"/>
              <a:t>					alla våra val och beslut.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>
              <a:solidFill>
                <a:srgbClr val="FF0000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D00B579-2885-4BA9-B663-B32F059FAF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5831" y="5946367"/>
            <a:ext cx="957155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490631"/>
            <a:ext cx="12192000" cy="132556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472699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Vår mission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02502" y="2650867"/>
            <a:ext cx="11228294" cy="2121740"/>
          </a:xfrm>
        </p:spPr>
        <p:txBody>
          <a:bodyPr>
            <a:noAutofit/>
          </a:bodyPr>
          <a:lstStyle/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sz="4000" b="1" dirty="0"/>
              <a:t>FRAMÅT! TILLSAMMANS!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/>
              <a:t>Vi hjälper varandra och fokuserar på lösningar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/>
              <a:t>framför hinder -  så att så många som möjligt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/>
              <a:t>kan spela fotboll så länge som möjligt och i en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/>
              <a:t>så bra miljö som möjligt.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/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/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/>
          </a:p>
        </p:txBody>
      </p:sp>
      <p:pic>
        <p:nvPicPr>
          <p:cNvPr id="1026" name="Picture 2" descr="Bildresultat för skegrie bk">
            <a:hlinkClick r:id="rId3"/>
            <a:extLst>
              <a:ext uri="{FF2B5EF4-FFF2-40B4-BE49-F238E27FC236}">
                <a16:creationId xmlns:a16="http://schemas.microsoft.com/office/drawing/2014/main" id="{30389D24-6182-4A11-A2EB-2B3F0D900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50" y="2138275"/>
            <a:ext cx="3348135" cy="4460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9FCCA9C7-9205-442E-9482-FA849CD043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90695" y="5867201"/>
            <a:ext cx="957155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665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81853" y="2526633"/>
            <a:ext cx="5461747" cy="3970420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sz="2800" dirty="0" err="1"/>
              <a:t>Skegrie</a:t>
            </a:r>
            <a:r>
              <a:rPr lang="sv-SE" sz="2800" dirty="0"/>
              <a:t> BK  lever upp till idrottens vision; Så många som möjligt, så länge som möjligt, i så bra miljö som möjligt. Detta genom att vara ett lokalt nav som agerar långsiktigt och som säkrar utveckling av spelare och ledare genom glädje och gemenskap, i en omgivning där alla har lika värde.</a:t>
            </a:r>
          </a:p>
        </p:txBody>
      </p:sp>
      <p:sp>
        <p:nvSpPr>
          <p:cNvPr id="6" name="Rektangel 5"/>
          <p:cNvSpPr/>
          <p:nvPr/>
        </p:nvSpPr>
        <p:spPr>
          <a:xfrm>
            <a:off x="0" y="490631"/>
            <a:ext cx="12192000" cy="132556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838200" y="472699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Vår vision</a:t>
            </a:r>
          </a:p>
        </p:txBody>
      </p:sp>
      <p:sp>
        <p:nvSpPr>
          <p:cNvPr id="2" name="AutoShape 3" descr="Bildresultat för skegrie bk">
            <a:hlinkClick r:id="rId3"/>
            <a:extLst>
              <a:ext uri="{FF2B5EF4-FFF2-40B4-BE49-F238E27FC236}">
                <a16:creationId xmlns:a16="http://schemas.microsoft.com/office/drawing/2014/main" id="{6E25D936-70FC-43BA-9A32-78F3F6C31F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1487010" cy="148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5" name="AutoShape 5" descr="Bildresultat för skegrie bk">
            <a:hlinkClick r:id="rId4"/>
            <a:extLst>
              <a:ext uri="{FF2B5EF4-FFF2-40B4-BE49-F238E27FC236}">
                <a16:creationId xmlns:a16="http://schemas.microsoft.com/office/drawing/2014/main" id="{05E63FA8-2A46-4F7B-9CD1-83D93FBC8FD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0400" y="1500188"/>
            <a:ext cx="57912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DFA7FB71-2861-42A8-B82D-54D330A97F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8263" y="2997027"/>
            <a:ext cx="3786674" cy="2519859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15C2D5B8-46CB-4913-978D-3F013B8D99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94492" y="6001577"/>
            <a:ext cx="957155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658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275478"/>
            <a:ext cx="12192000" cy="132556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Sponsringspolicy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9306" y="2423196"/>
            <a:ext cx="11225166" cy="4031391"/>
          </a:xfrm>
        </p:spPr>
        <p:txBody>
          <a:bodyPr>
            <a:noAutofit/>
          </a:bodyPr>
          <a:lstStyle/>
          <a:p>
            <a:pPr marL="571500" lvl="1" indent="-57150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3200" dirty="0"/>
              <a:t>Alla samarbeten som vi ingår ska ligga i linje med våra ledord, vår mission och vår vision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sz="3200" dirty="0"/>
          </a:p>
          <a:p>
            <a:pPr marL="571500" lvl="1" indent="-57150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3200" dirty="0"/>
              <a:t>All sponsring ska gå via Marknadsgruppen i Styrelsen skegriebk@hotmail.com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sz="3200" dirty="0"/>
          </a:p>
          <a:p>
            <a:pPr marL="571500" lvl="1" indent="-57150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3200" dirty="0"/>
              <a:t>Alla intäkter kopplad till sponsring tillfaller föreningens lag eller gemensamma kassa	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b="1" dirty="0"/>
              <a:t>	</a:t>
            </a:r>
            <a:endParaRPr lang="sv-SE" b="1" dirty="0">
              <a:solidFill>
                <a:srgbClr val="FF0000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91AE70C-3F99-4B74-B171-4FC40EDCAB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5894" y="5983689"/>
            <a:ext cx="957155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603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ruta 10"/>
          <p:cNvSpPr txBox="1"/>
          <p:nvPr/>
        </p:nvSpPr>
        <p:spPr>
          <a:xfrm>
            <a:off x="1390364" y="2131405"/>
            <a:ext cx="64023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Fyra olika nivåer</a:t>
            </a:r>
          </a:p>
          <a:p>
            <a:endParaRPr lang="sv-SE" sz="2400" dirty="0"/>
          </a:p>
          <a:p>
            <a:pPr marL="285750" indent="-285750">
              <a:buFont typeface="Arial" charset="0"/>
              <a:buChar char="•"/>
            </a:pPr>
            <a:r>
              <a:rPr lang="sv-SE" sz="2400" dirty="0"/>
              <a:t>Guld</a:t>
            </a:r>
          </a:p>
          <a:p>
            <a:pPr marL="285750" indent="-285750">
              <a:buFont typeface="Arial" charset="0"/>
              <a:buChar char="•"/>
            </a:pPr>
            <a:r>
              <a:rPr lang="sv-SE" sz="2400" dirty="0"/>
              <a:t>Silver</a:t>
            </a:r>
          </a:p>
          <a:p>
            <a:pPr marL="285750" indent="-285750">
              <a:buFont typeface="Arial" charset="0"/>
              <a:buChar char="•"/>
            </a:pPr>
            <a:r>
              <a:rPr lang="sv-SE" sz="2400" dirty="0"/>
              <a:t>Brons</a:t>
            </a:r>
          </a:p>
          <a:p>
            <a:pPr marL="285750" indent="-285750">
              <a:buFont typeface="Arial" charset="0"/>
              <a:buChar char="•"/>
            </a:pPr>
            <a:r>
              <a:rPr lang="sv-SE" sz="2400" dirty="0"/>
              <a:t>Lagsponsor</a:t>
            </a:r>
            <a:endParaRPr lang="da-DK" sz="2400" dirty="0"/>
          </a:p>
          <a:p>
            <a:pPr marL="285750" indent="-285750">
              <a:buFont typeface="Arial" charset="0"/>
              <a:buChar char="•"/>
            </a:pPr>
            <a:endParaRPr lang="da-DK" sz="2400" dirty="0"/>
          </a:p>
          <a:p>
            <a:r>
              <a:rPr lang="sv-SE" sz="2400" dirty="0"/>
              <a:t>Större samarbeten avtalas individuellt och vi är öppna för individuella överenskommelser</a:t>
            </a:r>
          </a:p>
          <a:p>
            <a:endParaRPr lang="sv-SE" sz="2400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C3FE3A3-7B4F-4D48-91ED-669F60C03F9D}"/>
              </a:ext>
            </a:extLst>
          </p:cNvPr>
          <p:cNvSpPr/>
          <p:nvPr/>
        </p:nvSpPr>
        <p:spPr>
          <a:xfrm>
            <a:off x="0" y="490631"/>
            <a:ext cx="12192000" cy="132556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F179DE1B-DA20-F645-8E04-2643804B5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2699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Sponsorpaket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425CA654-7D6C-44C7-A8C1-50A970659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5521" y="5796156"/>
            <a:ext cx="952500" cy="73342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2E768E6A-948F-4DC2-9B4F-0187C09B99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7470" y="2564071"/>
            <a:ext cx="1742881" cy="261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833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ruta 11"/>
          <p:cNvSpPr txBox="1"/>
          <p:nvPr/>
        </p:nvSpPr>
        <p:spPr>
          <a:xfrm>
            <a:off x="457200" y="527056"/>
            <a:ext cx="8668036" cy="523220"/>
          </a:xfrm>
          <a:prstGeom prst="rect">
            <a:avLst/>
          </a:prstGeom>
          <a:solidFill>
            <a:srgbClr val="00B050"/>
          </a:solidFill>
          <a:effectLst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chemeClr val="bg1"/>
                </a:solidFill>
              </a:rPr>
              <a:t>Guldsponsor 15 000 kr/år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142E5-6D80-FA44-911F-4D9531BB5904}"/>
              </a:ext>
            </a:extLst>
          </p:cNvPr>
          <p:cNvSpPr txBox="1">
            <a:spLocks/>
          </p:cNvSpPr>
          <p:nvPr/>
        </p:nvSpPr>
        <p:spPr>
          <a:xfrm>
            <a:off x="1837766" y="1463397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62F071-42E0-E843-B657-EB6DA607B4C8}"/>
              </a:ext>
            </a:extLst>
          </p:cNvPr>
          <p:cNvSpPr txBox="1">
            <a:spLocks/>
          </p:cNvSpPr>
          <p:nvPr/>
        </p:nvSpPr>
        <p:spPr>
          <a:xfrm>
            <a:off x="1837766" y="2103159"/>
            <a:ext cx="6869354" cy="39512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600" dirty="0"/>
              <a:t>Möjlighet till tryck på matchställ A och B-lag. Samt ungdomslag.</a:t>
            </a:r>
          </a:p>
          <a:p>
            <a:r>
              <a:rPr lang="sv-SE" sz="1600" dirty="0"/>
              <a:t>Möjlighet till matchvärd en hemmamatch (exponering på info skylt)</a:t>
            </a:r>
          </a:p>
          <a:p>
            <a:r>
              <a:rPr lang="sv-SE" sz="1600" dirty="0"/>
              <a:t>Skylt på Idrottsplatsen</a:t>
            </a:r>
          </a:p>
          <a:p>
            <a:r>
              <a:rPr lang="sv-SE" sz="1600" dirty="0"/>
              <a:t>Exponering på hemsidan</a:t>
            </a:r>
          </a:p>
          <a:p>
            <a:r>
              <a:rPr lang="sv-SE" sz="1600" dirty="0"/>
              <a:t>Exponering i matchprogram</a:t>
            </a:r>
          </a:p>
          <a:p>
            <a:r>
              <a:rPr lang="sv-SE" sz="1600" dirty="0"/>
              <a:t>2 årskort, inträde till samtliga hemma matcher, medlemskap i föreningen. </a:t>
            </a:r>
          </a:p>
          <a:p>
            <a:r>
              <a:rPr lang="sv-SE" sz="1600" dirty="0"/>
              <a:t>Kaffe, kaka, korv och dryck på hemmamatcher</a:t>
            </a:r>
          </a:p>
          <a:p>
            <a:r>
              <a:rPr lang="sv-SE" sz="1600" dirty="0"/>
              <a:t>Sponsorträffar/nätverk</a:t>
            </a:r>
          </a:p>
          <a:p>
            <a:r>
              <a:rPr lang="sv-SE" sz="1600" dirty="0"/>
              <a:t>Möjlighet till arrangemang på idrottsplatsen</a:t>
            </a:r>
          </a:p>
          <a:p>
            <a:r>
              <a:rPr lang="sv-SE" sz="1600" dirty="0"/>
              <a:t>Möjlighet till direktutskick till medlemmar</a:t>
            </a:r>
          </a:p>
          <a:p>
            <a:endParaRPr lang="en-GB" sz="16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2AD91D-1317-9E44-9047-DFDA67EB9BEB}"/>
              </a:ext>
            </a:extLst>
          </p:cNvPr>
          <p:cNvSpPr txBox="1">
            <a:spLocks/>
          </p:cNvSpPr>
          <p:nvPr/>
        </p:nvSpPr>
        <p:spPr>
          <a:xfrm>
            <a:off x="6025591" y="1463397"/>
            <a:ext cx="4041775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9E3101-F6AB-AC49-8194-6D2D0B88A032}"/>
              </a:ext>
            </a:extLst>
          </p:cNvPr>
          <p:cNvSpPr txBox="1">
            <a:spLocks/>
          </p:cNvSpPr>
          <p:nvPr/>
        </p:nvSpPr>
        <p:spPr>
          <a:xfrm>
            <a:off x="6025591" y="2103159"/>
            <a:ext cx="4041775" cy="39512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sz="1600" dirty="0"/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B7BEED30-BECE-8B44-A677-B1588BAD649E}"/>
              </a:ext>
            </a:extLst>
          </p:cNvPr>
          <p:cNvSpPr txBox="1"/>
          <p:nvPr/>
        </p:nvSpPr>
        <p:spPr>
          <a:xfrm>
            <a:off x="650758" y="570304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Kostnader för skyltar, tryck och annat reklammaterial tillkommer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371F9B25-44DD-4F56-873C-D17EAFB0C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4852" y="5887710"/>
            <a:ext cx="95250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70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ruta 11"/>
          <p:cNvSpPr txBox="1"/>
          <p:nvPr/>
        </p:nvSpPr>
        <p:spPr>
          <a:xfrm>
            <a:off x="457200" y="527056"/>
            <a:ext cx="8668036" cy="523220"/>
          </a:xfrm>
          <a:prstGeom prst="rect">
            <a:avLst/>
          </a:prstGeom>
          <a:solidFill>
            <a:srgbClr val="00B050"/>
          </a:solidFill>
          <a:effectLst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chemeClr val="bg1"/>
                </a:solidFill>
              </a:rPr>
              <a:t>Silversponsor 10 000 kr/år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58C99961-04B5-7E4E-9CFC-9E0D87F06220}"/>
              </a:ext>
            </a:extLst>
          </p:cNvPr>
          <p:cNvSpPr txBox="1">
            <a:spLocks/>
          </p:cNvSpPr>
          <p:nvPr/>
        </p:nvSpPr>
        <p:spPr>
          <a:xfrm>
            <a:off x="1658470" y="1373749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4E487B7-462B-9543-82D6-FA4D457A1D1E}"/>
              </a:ext>
            </a:extLst>
          </p:cNvPr>
          <p:cNvSpPr txBox="1">
            <a:spLocks/>
          </p:cNvSpPr>
          <p:nvPr/>
        </p:nvSpPr>
        <p:spPr>
          <a:xfrm>
            <a:off x="1658470" y="2013511"/>
            <a:ext cx="6185050" cy="39512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600" dirty="0"/>
              <a:t>Möjlighet till tryck på matchställ A och B-lag. Samt ungdomslag.</a:t>
            </a:r>
          </a:p>
          <a:p>
            <a:r>
              <a:rPr lang="sv-SE" sz="1600" dirty="0"/>
              <a:t>Möjlighet till matchvärd en hemmamatch (exponering på info skylt)</a:t>
            </a:r>
          </a:p>
          <a:p>
            <a:r>
              <a:rPr lang="sv-SE" sz="1600" dirty="0"/>
              <a:t>Skylt på Idrottsplatsen</a:t>
            </a:r>
          </a:p>
          <a:p>
            <a:r>
              <a:rPr lang="sv-SE" sz="1600" dirty="0"/>
              <a:t>Exponering på hemsidan</a:t>
            </a:r>
          </a:p>
          <a:p>
            <a:r>
              <a:rPr lang="sv-SE" sz="1600" dirty="0"/>
              <a:t>1 årskort, inträde till samtliga hemma matcher, medlemskap i föreningen. </a:t>
            </a:r>
          </a:p>
          <a:p>
            <a:r>
              <a:rPr lang="sv-SE" sz="1600" dirty="0"/>
              <a:t>Kaffe, kaka, korv och dryck på hemmamatcher</a:t>
            </a:r>
          </a:p>
          <a:p>
            <a:r>
              <a:rPr lang="sv-SE" sz="1600" dirty="0"/>
              <a:t>Sponsorträffar/nätverk</a:t>
            </a:r>
          </a:p>
          <a:p>
            <a:r>
              <a:rPr lang="sv-SE" sz="1600" dirty="0"/>
              <a:t>Möjlighet till arrangemang på idrottsplatsen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2ED93114-5298-EB4F-8CAF-8A757592D706}"/>
              </a:ext>
            </a:extLst>
          </p:cNvPr>
          <p:cNvSpPr txBox="1">
            <a:spLocks/>
          </p:cNvSpPr>
          <p:nvPr/>
        </p:nvSpPr>
        <p:spPr>
          <a:xfrm>
            <a:off x="5846295" y="1373749"/>
            <a:ext cx="4041775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dirty="0"/>
          </a:p>
        </p:txBody>
      </p:sp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23355B00-4E52-FF4E-A0B9-7EF189185FD6}"/>
              </a:ext>
            </a:extLst>
          </p:cNvPr>
          <p:cNvSpPr txBox="1">
            <a:spLocks/>
          </p:cNvSpPr>
          <p:nvPr/>
        </p:nvSpPr>
        <p:spPr>
          <a:xfrm>
            <a:off x="5846295" y="2013511"/>
            <a:ext cx="4041775" cy="39512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sz="1600" dirty="0"/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B22BCB53-D632-8747-B0F6-595A2792F90F}"/>
              </a:ext>
            </a:extLst>
          </p:cNvPr>
          <p:cNvSpPr txBox="1"/>
          <p:nvPr/>
        </p:nvSpPr>
        <p:spPr>
          <a:xfrm>
            <a:off x="650758" y="5641633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Kostnader för skyltar, tryck och annat reklammaterial tillkommer</a:t>
            </a:r>
          </a:p>
          <a:p>
            <a:pPr algn="ctr"/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055570D8-3790-4FEA-A481-BF594D958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5562" y="5777495"/>
            <a:ext cx="95250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744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492</Words>
  <Application>Microsoft Office PowerPoint</Application>
  <PresentationFormat>Bredbild</PresentationFormat>
  <Paragraphs>90</Paragraphs>
  <Slides>12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SPONSRING</vt:lpstr>
      <vt:lpstr>Välkommen till oss! Skegrie BK</vt:lpstr>
      <vt:lpstr>Våra ledord</vt:lpstr>
      <vt:lpstr>Vår mission</vt:lpstr>
      <vt:lpstr>Vår vision</vt:lpstr>
      <vt:lpstr>Sponsringspolicy</vt:lpstr>
      <vt:lpstr>Sponsorpaket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Office-användare</dc:creator>
  <cp:lastModifiedBy>Jesper Andersson</cp:lastModifiedBy>
  <cp:revision>112</cp:revision>
  <cp:lastPrinted>2018-12-18T07:16:53Z</cp:lastPrinted>
  <dcterms:created xsi:type="dcterms:W3CDTF">2017-09-12T06:51:11Z</dcterms:created>
  <dcterms:modified xsi:type="dcterms:W3CDTF">2019-01-20T17:23:32Z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5339dd7-e0cb-43aa-a61d-fed1619267bf_Enabled">
    <vt:lpwstr>True</vt:lpwstr>
  </property>
  <property fmtid="{D5CDD505-2E9C-101B-9397-08002B2CF9AE}" pid="3" name="MSIP_Label_b5339dd7-e0cb-43aa-a61d-fed1619267bf_SiteId">
    <vt:lpwstr>d2d2794a-61cc-4823-9690-8e288fd554cc</vt:lpwstr>
  </property>
  <property fmtid="{D5CDD505-2E9C-101B-9397-08002B2CF9AE}" pid="4" name="MSIP_Label_b5339dd7-e0cb-43aa-a61d-fed1619267bf_Ref">
    <vt:lpwstr>https://api.informationprotection.azure.com/api/d2d2794a-61cc-4823-9690-8e288fd554cc</vt:lpwstr>
  </property>
  <property fmtid="{D5CDD505-2E9C-101B-9397-08002B2CF9AE}" pid="5" name="MSIP_Label_b5339dd7-e0cb-43aa-a61d-fed1619267bf_SetBy">
    <vt:lpwstr>SELJUNGDAHLC@tetrapak.com</vt:lpwstr>
  </property>
  <property fmtid="{D5CDD505-2E9C-101B-9397-08002B2CF9AE}" pid="6" name="MSIP_Label_b5339dd7-e0cb-43aa-a61d-fed1619267bf_SetDate">
    <vt:lpwstr>2017-10-29T22:44:40.5358401+01:00</vt:lpwstr>
  </property>
  <property fmtid="{D5CDD505-2E9C-101B-9397-08002B2CF9AE}" pid="7" name="MSIP_Label_b5339dd7-e0cb-43aa-a61d-fed1619267bf_Name">
    <vt:lpwstr>Public</vt:lpwstr>
  </property>
  <property fmtid="{D5CDD505-2E9C-101B-9397-08002B2CF9AE}" pid="8" name="MSIP_Label_b5339dd7-e0cb-43aa-a61d-fed1619267bf_Application">
    <vt:lpwstr>Microsoft Azure Information Protection</vt:lpwstr>
  </property>
  <property fmtid="{D5CDD505-2E9C-101B-9397-08002B2CF9AE}" pid="9" name="MSIP_Label_b5339dd7-e0cb-43aa-a61d-fed1619267bf_Extended_MSFT_Method">
    <vt:lpwstr>Manual</vt:lpwstr>
  </property>
  <property fmtid="{D5CDD505-2E9C-101B-9397-08002B2CF9AE}" pid="10" name="Sensitivity">
    <vt:lpwstr>Public</vt:lpwstr>
  </property>
</Properties>
</file>